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11f7c5f54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11f7c5f54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511f7c5f54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11f7c5f54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11f7c5f54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511f7c5f54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ccdfa13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ccdfa13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58ccdfa13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808347b57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808347b57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5808347b57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08347b5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08347b5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5808347b57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08347b5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08347b5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5808347b57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08347b5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08347b5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5808347b57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68aa63563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68aa63563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568aa63563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68aa63563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68aa63563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568aa63563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129966776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129966776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5129966776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68aa63563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68aa63563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68aa63563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68aa63563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68aa63563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568aa63563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11f7c5f54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11f7c5f54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511f7c5f54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8ccdfa13a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8ccdfa13a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58ccdfa13a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8ccdfa13a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8ccdfa13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58ccdfa13a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11f7c5f54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11f7c5f54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11f7c5f54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11f7c5f5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11f7c5f5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511f7c5f5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68aa63563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68aa63563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568aa63563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68aa63563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68aa63563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568aa63563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11f7c5f54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11f7c5f54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511f7c5f54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129966776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129966776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5129966776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11f7c5f54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11f7c5f54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511f7c5f54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448966" y="3182570"/>
            <a:ext cx="8246100" cy="9162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450870" y="4098800"/>
            <a:ext cx="82314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spcBef>
                <a:spcPts val="560"/>
              </a:spcBef>
              <a:spcAft>
                <a:spcPts val="0"/>
              </a:spcAft>
              <a:buClr>
                <a:srgbClr val="538CD5"/>
              </a:buClr>
              <a:buSzPts val="2800"/>
              <a:buNone/>
              <a:defRPr b="0" i="0" sz="2800">
                <a:solidFill>
                  <a:srgbClr val="538CD5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websites\free-power-point-templates\2012\logos.png" id="91" name="Google Shape;9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48965" y="891995"/>
            <a:ext cx="8246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  <a:defRPr sz="3600">
                <a:solidFill>
                  <a:srgbClr val="00206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48966" y="1502815"/>
            <a:ext cx="8246100" cy="3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indent="-406400" lvl="1" marL="91440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indent="-381000" lvl="2" marL="137160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indent="-355600" lvl="3" marL="1828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indent="-355600" lvl="4" marL="22860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2739539" y="433880"/>
            <a:ext cx="595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  <a:defRPr sz="3600">
                <a:solidFill>
                  <a:srgbClr val="00206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2739539" y="1044700"/>
            <a:ext cx="5955600" cy="3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601670" y="891995"/>
            <a:ext cx="80934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  <a:defRPr sz="3600">
                <a:solidFill>
                  <a:srgbClr val="00206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536879" y="180822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536879" y="2280622"/>
            <a:ext cx="40401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indent="-355600" lvl="1" marL="9144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indent="-342900" lvl="2" marL="137160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30200" lvl="3" marL="182880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indent="-330200" lvl="4" marL="228600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3" type="body"/>
          </p:nvPr>
        </p:nvSpPr>
        <p:spPr>
          <a:xfrm>
            <a:off x="4572000" y="180822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"/>
          <p:cNvSpPr txBox="1"/>
          <p:nvPr>
            <p:ph idx="4" type="body"/>
          </p:nvPr>
        </p:nvSpPr>
        <p:spPr>
          <a:xfrm>
            <a:off x="4572000" y="2280622"/>
            <a:ext cx="40419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indent="-355600" lvl="1" marL="9144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indent="-342900" lvl="2" marL="137160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30200" lvl="3" marL="182880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indent="-330200" lvl="4" marL="228600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-9150" y="5213747"/>
            <a:ext cx="838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Relationship Id="rId7" Type="http://schemas.openxmlformats.org/officeDocument/2006/relationships/image" Target="../media/image35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7.png"/><Relationship Id="rId4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5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29.jpg"/><Relationship Id="rId5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jpg"/><Relationship Id="rId4" Type="http://schemas.openxmlformats.org/officeDocument/2006/relationships/image" Target="../media/image39.jpg"/><Relationship Id="rId5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5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ctrTitle"/>
          </p:nvPr>
        </p:nvSpPr>
        <p:spPr>
          <a:xfrm>
            <a:off x="448941" y="3501870"/>
            <a:ext cx="8246100" cy="9162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Shine bright like a diamond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3846900" y="4418075"/>
            <a:ext cx="14502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Yuqing Wang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38125"/>
            <a:ext cx="9144000" cy="561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448940" y="396220"/>
            <a:ext cx="82461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</a:rPr>
              <a:t>Importance</a:t>
            </a:r>
            <a:r>
              <a:rPr lang="en-US"/>
              <a:t>:  </a:t>
            </a:r>
            <a:r>
              <a:rPr lang="en-US">
                <a:solidFill>
                  <a:srgbClr val="F1C232"/>
                </a:solidFill>
              </a:rPr>
              <a:t>Carat</a:t>
            </a:r>
            <a:r>
              <a:rPr lang="en-US"/>
              <a:t>&gt;</a:t>
            </a:r>
            <a:r>
              <a:rPr lang="en-US">
                <a:solidFill>
                  <a:srgbClr val="F1C232"/>
                </a:solidFill>
              </a:rPr>
              <a:t>Cut</a:t>
            </a:r>
            <a:r>
              <a:rPr lang="en-US"/>
              <a:t>&gt;</a:t>
            </a:r>
            <a:r>
              <a:rPr lang="en-US">
                <a:solidFill>
                  <a:srgbClr val="F1C232"/>
                </a:solidFill>
              </a:rPr>
              <a:t>Color</a:t>
            </a:r>
            <a:r>
              <a:rPr lang="en-US"/>
              <a:t>&gt;</a:t>
            </a:r>
            <a:r>
              <a:rPr b="1" lang="en-US" sz="4800">
                <a:solidFill>
                  <a:srgbClr val="F1C232"/>
                </a:solidFill>
              </a:rPr>
              <a:t>Clarity</a:t>
            </a:r>
            <a:endParaRPr b="1" sz="4800">
              <a:solidFill>
                <a:srgbClr val="F1C232"/>
              </a:solidFill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200033"/>
            <a:ext cx="83439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714383"/>
            <a:ext cx="8077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313" y="3024808"/>
            <a:ext cx="807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950" y="4663450"/>
            <a:ext cx="8161649" cy="3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900" y="2123638"/>
            <a:ext cx="80200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425" y="2572345"/>
            <a:ext cx="80010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6425" y="3458195"/>
            <a:ext cx="80010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000" y="3857283"/>
            <a:ext cx="80200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1501" y="4247247"/>
            <a:ext cx="8002214" cy="380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1969"/>
            <a:ext cx="9144000" cy="579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13" y="152400"/>
            <a:ext cx="4799167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119" y="3654600"/>
            <a:ext cx="1236225" cy="9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425" y="304800"/>
            <a:ext cx="522515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9768" y="3823800"/>
            <a:ext cx="1018325" cy="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50" y="1953763"/>
            <a:ext cx="3925901" cy="25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625" y="1933150"/>
            <a:ext cx="4002276" cy="26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25" y="930575"/>
            <a:ext cx="1007775" cy="7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-2350" l="0" r="0" t="2350"/>
          <a:stretch/>
        </p:blipFill>
        <p:spPr>
          <a:xfrm>
            <a:off x="60425" y="1979474"/>
            <a:ext cx="3029050" cy="19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800" y="1940875"/>
            <a:ext cx="3002843" cy="19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 rotWithShape="1">
          <a:blip r:embed="rId5">
            <a:alphaModFix/>
          </a:blip>
          <a:srcRect b="-3570" l="-4040" r="4040" t="3570"/>
          <a:stretch/>
        </p:blipFill>
        <p:spPr>
          <a:xfrm>
            <a:off x="6038200" y="1971800"/>
            <a:ext cx="3002850" cy="19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6325"/>
            <a:ext cx="8839201" cy="303659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3124350" y="1028725"/>
            <a:ext cx="28953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Mean Price per Carat</a:t>
            </a:r>
            <a:endParaRPr b="1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950" y="1595660"/>
            <a:ext cx="5511650" cy="238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6703625" y="422475"/>
            <a:ext cx="17643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Mean Price </a:t>
            </a:r>
            <a:endParaRPr b="1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per Carat</a:t>
            </a:r>
            <a:endParaRPr b="1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175" y="2083159"/>
            <a:ext cx="5511651" cy="243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6703625" y="422475"/>
            <a:ext cx="17643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Mean Price </a:t>
            </a:r>
            <a:endParaRPr b="1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per Carat</a:t>
            </a:r>
            <a:endParaRPr b="1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 carat.</a:t>
            </a:r>
            <a:endParaRPr b="1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619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0" y="421425"/>
            <a:ext cx="6178200" cy="19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88" y="2643600"/>
            <a:ext cx="5521325" cy="220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5025" y="2379650"/>
            <a:ext cx="3100949" cy="190771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6820725" y="1245975"/>
            <a:ext cx="1950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Mean Carats</a:t>
            </a:r>
            <a:endParaRPr b="1" sz="24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/>
        </p:nvSpPr>
        <p:spPr>
          <a:xfrm>
            <a:off x="322225" y="619725"/>
            <a:ext cx="40143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Tips for buying a diamond:</a:t>
            </a:r>
            <a:endParaRPr b="1" sz="24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892375" y="1722775"/>
            <a:ext cx="4623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Color: H-G(3-4);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Cut: Excellent(5);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Clarity: VS2(very slightly included);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Carat: the bigger the better &amp; magic size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75" y="3431066"/>
            <a:ext cx="4184124" cy="157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786" y="3502588"/>
            <a:ext cx="3846964" cy="14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750" y="1985875"/>
            <a:ext cx="608950" cy="6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749" y="3198975"/>
            <a:ext cx="608950" cy="6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3128200" y="407125"/>
            <a:ext cx="30813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Supervised Learning:</a:t>
            </a:r>
            <a:endParaRPr b="1" sz="24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955" y="316275"/>
            <a:ext cx="1018325" cy="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/>
        </p:nvSpPr>
        <p:spPr>
          <a:xfrm>
            <a:off x="2392363" y="1896300"/>
            <a:ext cx="6395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Regression Analysis:</a:t>
            </a:r>
            <a:endParaRPr b="1" sz="18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Dependent variable is continuous numerical variable.</a:t>
            </a:r>
            <a:endParaRPr b="1" sz="18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2392363" y="3108050"/>
            <a:ext cx="6395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Classification </a:t>
            </a:r>
            <a:r>
              <a:rPr b="1" lang="en-US" sz="18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endParaRPr b="1" sz="18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Dependent variable is categorical variable.</a:t>
            </a:r>
            <a:endParaRPr b="1" sz="18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6"/>
          <p:cNvPicPr preferRelativeResize="0"/>
          <p:nvPr/>
        </p:nvPicPr>
        <p:blipFill rotWithShape="1">
          <a:blip r:embed="rId3">
            <a:alphaModFix/>
          </a:blip>
          <a:srcRect b="48325" l="0" r="51138" t="0"/>
          <a:stretch/>
        </p:blipFill>
        <p:spPr>
          <a:xfrm>
            <a:off x="297125" y="756381"/>
            <a:ext cx="727375" cy="73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4">
            <a:alphaModFix/>
          </a:blip>
          <a:srcRect b="0" l="0" r="51136" t="51669"/>
          <a:stretch/>
        </p:blipFill>
        <p:spPr>
          <a:xfrm>
            <a:off x="297125" y="2085875"/>
            <a:ext cx="727375" cy="6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5">
            <a:alphaModFix/>
          </a:blip>
          <a:srcRect b="48325" l="48030" r="0" t="0"/>
          <a:stretch/>
        </p:blipFill>
        <p:spPr>
          <a:xfrm>
            <a:off x="273987" y="3367550"/>
            <a:ext cx="773654" cy="7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1217400" y="756363"/>
            <a:ext cx="74748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Linear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 Regression (0.97):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one dependent variable &amp; one or more independent variables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1217400" y="2085863"/>
            <a:ext cx="79266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Ridge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(0.97):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Penalizes models based on their complexity, favoring simple models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1217400" y="3288688"/>
            <a:ext cx="79266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(0.99):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composed of multi weaker models to make the overall prediction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448940" y="396220"/>
            <a:ext cx="82461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</a:rPr>
              <a:t>Importance</a:t>
            </a:r>
            <a:r>
              <a:rPr lang="en-US"/>
              <a:t>:  </a:t>
            </a:r>
            <a:r>
              <a:rPr b="1" lang="en-US" sz="4800">
                <a:solidFill>
                  <a:srgbClr val="F1C232"/>
                </a:solidFill>
              </a:rPr>
              <a:t>Carat</a:t>
            </a:r>
            <a:r>
              <a:rPr lang="en-US"/>
              <a:t>&gt;</a:t>
            </a:r>
            <a:r>
              <a:rPr lang="en-US">
                <a:solidFill>
                  <a:srgbClr val="F1C232"/>
                </a:solidFill>
              </a:rPr>
              <a:t>Cut</a:t>
            </a:r>
            <a:r>
              <a:rPr lang="en-US"/>
              <a:t>&gt;</a:t>
            </a:r>
            <a:r>
              <a:rPr lang="en-US">
                <a:solidFill>
                  <a:srgbClr val="F1C232"/>
                </a:solidFill>
              </a:rPr>
              <a:t>Color</a:t>
            </a:r>
            <a:r>
              <a:rPr lang="en-US"/>
              <a:t>&gt;</a:t>
            </a:r>
            <a:r>
              <a:rPr lang="en-US">
                <a:solidFill>
                  <a:srgbClr val="F1C232"/>
                </a:solidFill>
              </a:rPr>
              <a:t>Clarity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903045"/>
            <a:ext cx="83439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" y="2417400"/>
            <a:ext cx="8343901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5465775" y="3331800"/>
            <a:ext cx="1090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✖️</a:t>
            </a:r>
            <a:r>
              <a:rPr lang="en-US" sz="48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525" y="3805750"/>
            <a:ext cx="1090800" cy="8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8300"/>
            <a:ext cx="9143998" cy="5398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13050"/>
            <a:ext cx="9144001" cy="61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1742700" y="385775"/>
            <a:ext cx="35001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popular carat (magic size):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0.25, 0.5, 0.75, 1.0, 1.5….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3" y="0"/>
            <a:ext cx="4449727" cy="2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701" y="0"/>
            <a:ext cx="4449725" cy="274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5325" y="2746125"/>
            <a:ext cx="4152351" cy="24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448940" y="396220"/>
            <a:ext cx="82461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</a:rPr>
              <a:t>Importance</a:t>
            </a:r>
            <a:r>
              <a:rPr lang="en-US"/>
              <a:t>:  </a:t>
            </a:r>
            <a:r>
              <a:rPr lang="en-US">
                <a:solidFill>
                  <a:srgbClr val="F1C232"/>
                </a:solidFill>
              </a:rPr>
              <a:t>Carat</a:t>
            </a:r>
            <a:r>
              <a:rPr lang="en-US"/>
              <a:t>&gt;</a:t>
            </a:r>
            <a:r>
              <a:rPr b="1" lang="en-US" sz="4800">
                <a:solidFill>
                  <a:srgbClr val="F1C232"/>
                </a:solidFill>
              </a:rPr>
              <a:t>Cut</a:t>
            </a:r>
            <a:r>
              <a:rPr lang="en-US"/>
              <a:t>&gt;</a:t>
            </a:r>
            <a:r>
              <a:rPr lang="en-US">
                <a:solidFill>
                  <a:srgbClr val="F1C232"/>
                </a:solidFill>
              </a:rPr>
              <a:t>Color</a:t>
            </a:r>
            <a:r>
              <a:rPr lang="en-US"/>
              <a:t>&gt;</a:t>
            </a:r>
            <a:r>
              <a:rPr lang="en-US">
                <a:solidFill>
                  <a:srgbClr val="F1C232"/>
                </a:solidFill>
              </a:rPr>
              <a:t>Clarity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903045"/>
            <a:ext cx="83439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b="0" l="0" r="0" t="13636"/>
          <a:stretch/>
        </p:blipFill>
        <p:spPr>
          <a:xfrm>
            <a:off x="448950" y="2445975"/>
            <a:ext cx="82461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13" y="4315100"/>
            <a:ext cx="8399674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175" y="2861413"/>
            <a:ext cx="8343900" cy="4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975" y="3354750"/>
            <a:ext cx="8246101" cy="3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950" y="3834925"/>
            <a:ext cx="8229026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188" y="152400"/>
            <a:ext cx="651363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7569" y="3874525"/>
            <a:ext cx="1301575" cy="10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448940" y="396220"/>
            <a:ext cx="82461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34343"/>
                </a:solidFill>
              </a:rPr>
              <a:t>Importance</a:t>
            </a:r>
            <a:r>
              <a:rPr lang="en-US"/>
              <a:t>:  </a:t>
            </a:r>
            <a:r>
              <a:rPr lang="en-US">
                <a:solidFill>
                  <a:srgbClr val="F1C232"/>
                </a:solidFill>
              </a:rPr>
              <a:t>Carat</a:t>
            </a:r>
            <a:r>
              <a:rPr lang="en-US"/>
              <a:t>&gt;</a:t>
            </a:r>
            <a:r>
              <a:rPr lang="en-US">
                <a:solidFill>
                  <a:srgbClr val="F1C232"/>
                </a:solidFill>
              </a:rPr>
              <a:t>Cut</a:t>
            </a:r>
            <a:r>
              <a:rPr lang="en-US"/>
              <a:t>&gt;</a:t>
            </a:r>
            <a:r>
              <a:rPr b="1" lang="en-US" sz="4800">
                <a:solidFill>
                  <a:srgbClr val="F1C232"/>
                </a:solidFill>
              </a:rPr>
              <a:t>Color</a:t>
            </a:r>
            <a:r>
              <a:rPr lang="en-US"/>
              <a:t>&gt;</a:t>
            </a:r>
            <a:r>
              <a:rPr lang="en-US">
                <a:solidFill>
                  <a:srgbClr val="F1C232"/>
                </a:solidFill>
              </a:rPr>
              <a:t>Clarity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903045"/>
            <a:ext cx="83439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" y="2417395"/>
            <a:ext cx="82105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4246200"/>
            <a:ext cx="8210551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6">
            <a:alphaModFix/>
          </a:blip>
          <a:srcRect b="0" l="0" r="0" t="17498"/>
          <a:stretch/>
        </p:blipFill>
        <p:spPr>
          <a:xfrm>
            <a:off x="581025" y="2931749"/>
            <a:ext cx="80962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125" y="3331795"/>
            <a:ext cx="80200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0" y="3798520"/>
            <a:ext cx="7981950" cy="36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2"/>
          <p:cNvCxnSpPr/>
          <p:nvPr/>
        </p:nvCxnSpPr>
        <p:spPr>
          <a:xfrm>
            <a:off x="2784925" y="3383075"/>
            <a:ext cx="599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2"/>
          <p:cNvCxnSpPr/>
          <p:nvPr/>
        </p:nvCxnSpPr>
        <p:spPr>
          <a:xfrm>
            <a:off x="2784925" y="3398475"/>
            <a:ext cx="0" cy="121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2"/>
          <p:cNvCxnSpPr/>
          <p:nvPr/>
        </p:nvCxnSpPr>
        <p:spPr>
          <a:xfrm>
            <a:off x="3384325" y="3383075"/>
            <a:ext cx="0" cy="121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2"/>
          <p:cNvCxnSpPr/>
          <p:nvPr/>
        </p:nvCxnSpPr>
        <p:spPr>
          <a:xfrm>
            <a:off x="2784925" y="4601075"/>
            <a:ext cx="599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